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C243-71B9-C67B-46B7-6665E9BE1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42AAA-1CBB-F68F-9E60-0E207FE4B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53D6-7498-0452-7B1C-6B29598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E0239-919D-0BDF-69DD-7F64375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2CBD-FEC7-D4EB-DAF8-412F3E07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1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ECB0-3FA1-4889-27C0-856FD094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DB043-2403-4204-4D5A-45257F20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E1CCE-3E05-4951-9A8D-CD938CFD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FB062-E742-9FDD-7A5F-A0A14E88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982A-BA49-50E7-3AF6-2D6877F4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0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C2C1E-C25F-31A6-D99A-49DE9B208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16892-A048-963B-FD46-93A9699E5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A3BD-6DC9-E51A-6F89-E9FF53F2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B6EF-8C37-CD52-5464-335BC03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3C9A-37EE-080D-9634-39E94E09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3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49FD-2691-8A7C-4283-AC4E69FE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EB9D-2DAE-9E91-41ED-736A1C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E24C-00E6-89D2-7AF5-1A693BA0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69F6-D359-FD60-14B0-80E0D8B3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6CA7-8093-609B-602F-4F917E59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88C1-7B10-D2B4-96D8-6C7EADE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A68B0-AEB4-6F2F-A323-7CC2B04F2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9E42-3D73-7465-3DD8-85AF6AA1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C792-EC12-70E7-DCBD-D61E1C65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DCE57-C601-AE60-02B0-6244639F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2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25A7-AF19-73E9-AADE-D71B03E2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05EF-BBD2-1B65-8D79-EB2D8173D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13A69-DE18-C386-34B8-25ECE6F0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5930-020A-0C22-8603-C5F48204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B6BB2-09CA-50F9-49DC-44DD93B7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4E701-CB95-CC11-8BE0-F289075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21E8-62F3-7853-0002-BAE68D2C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B56F-4E34-2E26-571E-B0C6B321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57943-8FAF-FC9F-BF1E-55AD8AA90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7A594-C744-06C0-632C-E20961681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BF7F0-E015-5D17-0F7A-B6761C280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87D50-87FC-6E75-CD12-0F83779A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F708-B76A-C00E-6DB3-4DF0E9D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930D4-D490-77EA-B244-4E4A2539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3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ED42-FA2E-D58D-0E89-3464ADE9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54968-E9A2-1379-7667-3AC68DD7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4D85B-DBF8-1997-3E59-DD14E68E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BFD-8CA7-A371-AA24-25E58120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5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485D6-E9ED-4CE2-D878-BE539ABF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634F0-CB10-2A69-BC6E-B813B516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F90F-4EEE-2C03-DA27-3E7303A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2B8F-7D36-C626-3E6C-5CFC4221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FF49-F5F4-78DB-5896-62E02111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E2260-B133-5037-873E-D5D8653ED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3A107-BB9E-8D28-2C6B-F7D395E3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30605-27D3-E474-63A8-ADA51E49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33CD4-40B2-85FA-D2FC-E785937E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B01E-7FD8-C023-886B-84D86594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BAF5E-8542-D82F-1B02-A70328708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69348-BA6C-C4C9-DC3E-6F9521542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DA594-86E7-0D7B-3991-0FF57638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43506-8212-CF46-89A7-0C49D04C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1D908-76CE-29BD-5FC4-A649B740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2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FF383-A961-E240-3F63-E34EA069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031D7-888F-DB0B-13BB-76EB06CA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40611-6C69-F262-5947-BEC0E8690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31A2C-D5EB-4C79-BA7D-A507884B8FD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6627-1005-0D38-D149-645153FE4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A5B1-C184-1EA7-44D5-649F25D97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4303F6-3E66-4949-A111-DBC3F2524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0EFA-556F-DE85-0253-E9CE46D68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Urban Rabies ABM- Draft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47E02-9668-8FF7-C118-DC72AC015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15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62E-5461-D062-45A4-9A08C29F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pulses also lead to a spike in cases/prevalence</a:t>
            </a:r>
          </a:p>
        </p:txBody>
      </p:sp>
      <p:pic>
        <p:nvPicPr>
          <p:cNvPr id="5" name="Content Placeholder 4" descr="A graph showing a number of weeks&#10;&#10;Description automatically generated">
            <a:extLst>
              <a:ext uri="{FF2B5EF4-FFF2-40B4-BE49-F238E27FC236}">
                <a16:creationId xmlns:a16="http://schemas.microsoft.com/office/drawing/2014/main" id="{B8D4B999-B925-268F-B660-293A4FAB9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24" y="1631364"/>
            <a:ext cx="7747552" cy="5165034"/>
          </a:xfrm>
        </p:spPr>
      </p:pic>
    </p:spTree>
    <p:extLst>
      <p:ext uri="{BB962C8B-B14F-4D97-AF65-F5344CB8AC3E}">
        <p14:creationId xmlns:p14="http://schemas.microsoft.com/office/powerpoint/2010/main" val="95360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1577-E49E-9947-0917-C4164BD7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pulses (dashed) lead to additional pulses after initial spike</a:t>
            </a:r>
          </a:p>
        </p:txBody>
      </p:sp>
      <p:pic>
        <p:nvPicPr>
          <p:cNvPr id="5" name="Content Placeholder 4" descr="A graph showing a number of weeks&#10;&#10;Description automatically generated">
            <a:extLst>
              <a:ext uri="{FF2B5EF4-FFF2-40B4-BE49-F238E27FC236}">
                <a16:creationId xmlns:a16="http://schemas.microsoft.com/office/drawing/2014/main" id="{FF2CFB48-5CA9-EC36-E890-67AC861B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72" y="1555474"/>
            <a:ext cx="7752056" cy="5168037"/>
          </a:xfrm>
        </p:spPr>
      </p:pic>
    </p:spTree>
    <p:extLst>
      <p:ext uri="{BB962C8B-B14F-4D97-AF65-F5344CB8AC3E}">
        <p14:creationId xmlns:p14="http://schemas.microsoft.com/office/powerpoint/2010/main" val="321001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1B7B-D4C1-8209-0081-F600ECD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case spikes varies with seroprevalence</a:t>
            </a:r>
          </a:p>
        </p:txBody>
      </p:sp>
      <p:pic>
        <p:nvPicPr>
          <p:cNvPr id="4" name="Picture 3" descr="A graph showing the number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064F9FC-48D0-050B-C72E-12F25331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02" y="1617868"/>
            <a:ext cx="7860196" cy="52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2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1B7B-D4C1-8209-0081-F600ECD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case spikes varies with seroprevalence (2</a:t>
            </a:r>
            <a:r>
              <a:rPr lang="en-US" baseline="30000" dirty="0"/>
              <a:t>nd</a:t>
            </a:r>
            <a:r>
              <a:rPr lang="en-US" dirty="0"/>
              <a:t> spike)</a:t>
            </a:r>
          </a:p>
        </p:txBody>
      </p:sp>
      <p:pic>
        <p:nvPicPr>
          <p:cNvPr id="5" name="Picture 4" descr="A graph showing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6CA9F30B-A7B4-1421-E5BF-E43DBDA1B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43" y="1683656"/>
            <a:ext cx="7761514" cy="517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3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6D6A-2FC2-D179-08FF-AB172A08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A38F-51C4-8E90-5E17-70701AC7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Rabies was eliminated in all but 1 replicate</a:t>
            </a:r>
          </a:p>
          <a:p>
            <a:endParaRPr lang="en-US" sz="3200" dirty="0"/>
          </a:p>
          <a:p>
            <a:r>
              <a:rPr lang="en-US" sz="3200" dirty="0"/>
              <a:t>50% seroprevalence or higher reduces time to first infection &amp; probability of reinvasion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389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6D6A-2FC2-D179-08FF-AB172A08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A38F-51C4-8E90-5E17-70701AC7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Seroprevalence of 10-30% leads to longer time to elimination, greater chance of reinfection than doing nothing</a:t>
            </a:r>
          </a:p>
          <a:p>
            <a:endParaRPr lang="en-US" sz="3200" dirty="0"/>
          </a:p>
          <a:p>
            <a:r>
              <a:rPr lang="en-US" sz="3200" dirty="0"/>
              <a:t>Why? Because with 0% seroprevalence, almost everyone dies. 10-30% leaves more survivors for the next birth pulse</a:t>
            </a:r>
          </a:p>
        </p:txBody>
      </p:sp>
    </p:spTree>
    <p:extLst>
      <p:ext uri="{BB962C8B-B14F-4D97-AF65-F5344CB8AC3E}">
        <p14:creationId xmlns:p14="http://schemas.microsoft.com/office/powerpoint/2010/main" val="101641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6D6A-2FC2-D179-08FF-AB172A08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A38F-51C4-8E90-5E17-70701AC7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Any increase in seroprevalence leads to case reductions</a:t>
            </a:r>
          </a:p>
          <a:p>
            <a:endParaRPr lang="en-US" sz="3200" dirty="0"/>
          </a:p>
          <a:p>
            <a:r>
              <a:rPr lang="en-US" sz="3200" dirty="0"/>
              <a:t>Birth pulses matter quite a bit</a:t>
            </a:r>
          </a:p>
          <a:p>
            <a:endParaRPr lang="en-US" sz="3200" dirty="0"/>
          </a:p>
          <a:p>
            <a:r>
              <a:rPr lang="en-US" sz="3200" dirty="0"/>
              <a:t>Management recommendations?</a:t>
            </a:r>
          </a:p>
          <a:p>
            <a:pPr lvl="1"/>
            <a:r>
              <a:rPr lang="en-US" sz="2800" dirty="0"/>
              <a:t>Seasonality of the bait drop to vaccinate juveniles probably matters a lot </a:t>
            </a:r>
          </a:p>
          <a:p>
            <a:pPr lvl="1"/>
            <a:r>
              <a:rPr lang="en-US" sz="2800" dirty="0"/>
              <a:t>Target seroprevalence depends on goals and resources available- based on these results, 60% seems a bit arbitrary</a:t>
            </a:r>
          </a:p>
        </p:txBody>
      </p:sp>
    </p:spTree>
    <p:extLst>
      <p:ext uri="{BB962C8B-B14F-4D97-AF65-F5344CB8AC3E}">
        <p14:creationId xmlns:p14="http://schemas.microsoft.com/office/powerpoint/2010/main" val="2118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C065-CDAA-A063-EDAB-DEF06D45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9E12-59E3-475F-1C95-91F33C2CB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rabies be eliminated from urban landscapes at seroprevalence rates less than 60%?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management/ecological factors influence probability of rabies elimination and re-invasion?</a:t>
            </a:r>
          </a:p>
        </p:txBody>
      </p:sp>
    </p:spTree>
    <p:extLst>
      <p:ext uri="{BB962C8B-B14F-4D97-AF65-F5344CB8AC3E}">
        <p14:creationId xmlns:p14="http://schemas.microsoft.com/office/powerpoint/2010/main" val="414730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D991-3503-7637-FEAD-C846DFB7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Rabies is usually eliminated in 10 year period, regardless of seroprevalence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DB15E55-6079-06AC-191F-78DBFDBDE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05" y="1660938"/>
            <a:ext cx="7795591" cy="51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577-722D-47A0-A3BD-05D71B13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10-30% seroprevalence lengthens time to elimination</a:t>
            </a:r>
          </a:p>
        </p:txBody>
      </p:sp>
      <p:pic>
        <p:nvPicPr>
          <p:cNvPr id="4" name="Picture 3" descr="A graph showing the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FEB5C2DD-7E7C-415E-7F01-BFA74D30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37" y="1544982"/>
            <a:ext cx="7969526" cy="53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2CA1-47CC-E490-F268-EEF8094B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barriers have small effect at low seroprevalence rates</a:t>
            </a:r>
          </a:p>
        </p:txBody>
      </p:sp>
      <p:pic>
        <p:nvPicPr>
          <p:cNvPr id="5" name="Content Placeholder 4" descr="A graph showing the results of a scropropropropovulation&#10;&#10;Description automatically generated with medium confidence">
            <a:extLst>
              <a:ext uri="{FF2B5EF4-FFF2-40B4-BE49-F238E27FC236}">
                <a16:creationId xmlns:a16="http://schemas.microsoft.com/office/drawing/2014/main" id="{1751A2F1-E7C3-718B-BD5C-71FC23C8C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59" y="1588294"/>
            <a:ext cx="7856882" cy="5237922"/>
          </a:xfrm>
        </p:spPr>
      </p:pic>
    </p:spTree>
    <p:extLst>
      <p:ext uri="{BB962C8B-B14F-4D97-AF65-F5344CB8AC3E}">
        <p14:creationId xmlns:p14="http://schemas.microsoft.com/office/powerpoint/2010/main" val="369220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2536-7B0E-F514-BCFF-9FB98B5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 of reinvasion generally low, start to see improvement at 50% seroprevalence</a:t>
            </a:r>
          </a:p>
        </p:txBody>
      </p:sp>
      <p:pic>
        <p:nvPicPr>
          <p:cNvPr id="5" name="Content Placeholder 4" descr="A graph of a scroprovalance&#10;&#10;Description automatically generated with medium confidence">
            <a:extLst>
              <a:ext uri="{FF2B5EF4-FFF2-40B4-BE49-F238E27FC236}">
                <a16:creationId xmlns:a16="http://schemas.microsoft.com/office/drawing/2014/main" id="{56778B64-374D-00D1-FE71-A24CA4060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72" y="1634987"/>
            <a:ext cx="7752056" cy="5168037"/>
          </a:xfrm>
        </p:spPr>
      </p:pic>
    </p:spTree>
    <p:extLst>
      <p:ext uri="{BB962C8B-B14F-4D97-AF65-F5344CB8AC3E}">
        <p14:creationId xmlns:p14="http://schemas.microsoft.com/office/powerpoint/2010/main" val="302147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3E14-0C05-BE2C-1810-8EF4B409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</a:t>
            </a:r>
            <a:r>
              <a:rPr lang="en-US" dirty="0" err="1"/>
              <a:t>sero</a:t>
            </a:r>
            <a:r>
              <a:rPr lang="en-US" dirty="0"/>
              <a:t> values lead to longer reinfection periods</a:t>
            </a:r>
          </a:p>
        </p:txBody>
      </p:sp>
      <p:pic>
        <p:nvPicPr>
          <p:cNvPr id="9" name="Content Placeholder 8" descr="A graph of scroproproval growth&#10;&#10;Description automatically generated">
            <a:extLst>
              <a:ext uri="{FF2B5EF4-FFF2-40B4-BE49-F238E27FC236}">
                <a16:creationId xmlns:a16="http://schemas.microsoft.com/office/drawing/2014/main" id="{ED9AB86E-922D-CA9E-A75F-488EE3BA1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6" y="1567312"/>
            <a:ext cx="7749674" cy="5166449"/>
          </a:xfrm>
        </p:spPr>
      </p:pic>
    </p:spTree>
    <p:extLst>
      <p:ext uri="{BB962C8B-B14F-4D97-AF65-F5344CB8AC3E}">
        <p14:creationId xmlns:p14="http://schemas.microsoft.com/office/powerpoint/2010/main" val="380053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DCDA-7446-DDA3-C0E5-C586FBC1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increase in seroprevalence = reduction in cases (and overall prevalence)</a:t>
            </a:r>
          </a:p>
        </p:txBody>
      </p:sp>
      <p:pic>
        <p:nvPicPr>
          <p:cNvPr id="5" name="Content Placeholder 4" descr="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BF353E7-DDE9-4441-95B3-9CFD9884D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89" y="1664494"/>
            <a:ext cx="7638222" cy="5092148"/>
          </a:xfrm>
        </p:spPr>
      </p:pic>
    </p:spTree>
    <p:extLst>
      <p:ext uri="{BB962C8B-B14F-4D97-AF65-F5344CB8AC3E}">
        <p14:creationId xmlns:p14="http://schemas.microsoft.com/office/powerpoint/2010/main" val="314941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62E-5461-D062-45A4-9A08C29F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and n cases drop after huge initial spike</a:t>
            </a:r>
          </a:p>
        </p:txBody>
      </p:sp>
      <p:pic>
        <p:nvPicPr>
          <p:cNvPr id="5" name="Content Placeholder 4" descr="A graph showing a number of weeks&#10;&#10;Description automatically generated">
            <a:extLst>
              <a:ext uri="{FF2B5EF4-FFF2-40B4-BE49-F238E27FC236}">
                <a16:creationId xmlns:a16="http://schemas.microsoft.com/office/drawing/2014/main" id="{B8D4B999-B925-268F-B660-293A4FAB9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24" y="1631364"/>
            <a:ext cx="7747552" cy="5165034"/>
          </a:xfrm>
        </p:spPr>
      </p:pic>
    </p:spTree>
    <p:extLst>
      <p:ext uri="{BB962C8B-B14F-4D97-AF65-F5344CB8AC3E}">
        <p14:creationId xmlns:p14="http://schemas.microsoft.com/office/powerpoint/2010/main" val="186031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259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Urban Rabies ABM- Draft Figures</vt:lpstr>
      <vt:lpstr>Questions</vt:lpstr>
      <vt:lpstr>Rabies is usually eliminated in 10 year period, regardless of seroprevalence</vt:lpstr>
      <vt:lpstr>10-30% seroprevalence lengthens time to elimination</vt:lpstr>
      <vt:lpstr>Landscape barriers have small effect at low seroprevalence rates</vt:lpstr>
      <vt:lpstr>Prob of reinvasion generally low, start to see improvement at 50% seroprevalence</vt:lpstr>
      <vt:lpstr>Lower sero values lead to longer reinfection periods</vt:lpstr>
      <vt:lpstr>Every increase in seroprevalence = reduction in cases (and overall prevalence)</vt:lpstr>
      <vt:lpstr>Prevalence and n cases drop after huge initial spike</vt:lpstr>
      <vt:lpstr>Birth pulses also lead to a spike in cases/prevalence</vt:lpstr>
      <vt:lpstr>Birth pulses (dashed) lead to additional pulses after initial spike</vt:lpstr>
      <vt:lpstr>Timing of case spikes varies with seroprevalence</vt:lpstr>
      <vt:lpstr>Timing of case spikes varies with seroprevalence (2nd spike)</vt:lpstr>
      <vt:lpstr>Conclusions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Rabies ABM- Draft Figures</dc:title>
  <dc:creator>Emily Beasley (she/her)</dc:creator>
  <cp:lastModifiedBy>Emily Beasley (she/her)</cp:lastModifiedBy>
  <cp:revision>4</cp:revision>
  <dcterms:created xsi:type="dcterms:W3CDTF">2024-03-18T18:38:04Z</dcterms:created>
  <dcterms:modified xsi:type="dcterms:W3CDTF">2024-03-26T15:43:00Z</dcterms:modified>
</cp:coreProperties>
</file>